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4893bdcf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4893bdcf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4893bdcf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4893bdcf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24893bdcf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24893bdcf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4893bdcf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4893bdcf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893bdcf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893bdcf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1e4f1e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1e4f1e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e4f1e0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e4f1e0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1e4f1e0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1e4f1e0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893bdcf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893bdcf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4893bdcf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4893bdcf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13.jpg"/><Relationship Id="rId7" Type="http://schemas.openxmlformats.org/officeDocument/2006/relationships/image" Target="../media/image3.jpg"/><Relationship Id="rId8"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drive.google.com/file/d/1uAJ26f0q-cjBNTOHuKrrcpkWDzNoNY-t/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20.jpg"/><Relationship Id="rId5" Type="http://schemas.openxmlformats.org/officeDocument/2006/relationships/image" Target="../media/image15.jpg"/><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70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Project Yantra</a:t>
            </a:r>
            <a:endParaRPr/>
          </a:p>
        </p:txBody>
      </p:sp>
      <p:sp>
        <p:nvSpPr>
          <p:cNvPr id="55" name="Google Shape;55;p13"/>
          <p:cNvSpPr txBox="1"/>
          <p:nvPr>
            <p:ph idx="1" type="subTitle"/>
          </p:nvPr>
        </p:nvSpPr>
        <p:spPr>
          <a:xfrm>
            <a:off x="311700" y="3259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8"/>
              <a:buNone/>
            </a:pPr>
            <a:r>
              <a:rPr lang="en-GB" sz="1110"/>
              <a:t>Aakash Aditya Giri 21BCI0010</a:t>
            </a:r>
            <a:endParaRPr sz="1110"/>
          </a:p>
          <a:p>
            <a:pPr indent="0" lvl="0" marL="0" rtl="0" algn="ctr">
              <a:lnSpc>
                <a:spcPct val="80000"/>
              </a:lnSpc>
              <a:spcBef>
                <a:spcPts val="0"/>
              </a:spcBef>
              <a:spcAft>
                <a:spcPts val="0"/>
              </a:spcAft>
              <a:buSzPts val="358"/>
              <a:buNone/>
            </a:pPr>
            <a:r>
              <a:rPr lang="en-GB" sz="1110"/>
              <a:t>Kartik Gupta 21BCI0194</a:t>
            </a:r>
            <a:endParaRPr sz="1110"/>
          </a:p>
          <a:p>
            <a:pPr indent="0" lvl="0" marL="0" rtl="0" algn="ctr">
              <a:lnSpc>
                <a:spcPct val="80000"/>
              </a:lnSpc>
              <a:spcBef>
                <a:spcPts val="0"/>
              </a:spcBef>
              <a:spcAft>
                <a:spcPts val="0"/>
              </a:spcAft>
              <a:buSzPts val="358"/>
              <a:buNone/>
            </a:pPr>
            <a:r>
              <a:rPr lang="en-GB" sz="1110"/>
              <a:t>Prabhav Mishra 21BCI0155</a:t>
            </a:r>
            <a:endParaRPr sz="1110"/>
          </a:p>
          <a:p>
            <a:pPr indent="0" lvl="0" marL="0" rtl="0" algn="ctr">
              <a:lnSpc>
                <a:spcPct val="80000"/>
              </a:lnSpc>
              <a:spcBef>
                <a:spcPts val="0"/>
              </a:spcBef>
              <a:spcAft>
                <a:spcPts val="0"/>
              </a:spcAft>
              <a:buSzPts val="358"/>
              <a:buNone/>
            </a:pPr>
            <a:r>
              <a:t/>
            </a:r>
            <a:endParaRPr sz="1110"/>
          </a:p>
          <a:p>
            <a:pPr indent="0" lvl="0" marL="0" rtl="0" algn="ctr">
              <a:lnSpc>
                <a:spcPct val="80000"/>
              </a:lnSpc>
              <a:spcBef>
                <a:spcPts val="0"/>
              </a:spcBef>
              <a:spcAft>
                <a:spcPts val="0"/>
              </a:spcAft>
              <a:buSzPts val="358"/>
              <a:buNone/>
            </a:pPr>
            <a:r>
              <a:rPr lang="en-GB" sz="1110"/>
              <a:t>Vellore Institute of Technology, Vellore</a:t>
            </a:r>
            <a:endParaRPr sz="1110"/>
          </a:p>
        </p:txBody>
      </p:sp>
      <p:sp>
        <p:nvSpPr>
          <p:cNvPr id="56" name="Google Shape;56;p13"/>
          <p:cNvSpPr txBox="1"/>
          <p:nvPr/>
        </p:nvSpPr>
        <p:spPr>
          <a:xfrm>
            <a:off x="2583825" y="2523450"/>
            <a:ext cx="31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 name="Google Shape;57;p13"/>
          <p:cNvSpPr txBox="1"/>
          <p:nvPr/>
        </p:nvSpPr>
        <p:spPr>
          <a:xfrm>
            <a:off x="2555700" y="2691175"/>
            <a:ext cx="403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rPr>
              <a:t>DevSpace ‘22 IoT Track Problem Statement #1</a:t>
            </a:r>
            <a:endParaRPr>
              <a:solidFill>
                <a:schemeClr val="dk1"/>
              </a:solidFill>
            </a:endParaRPr>
          </a:p>
        </p:txBody>
      </p:sp>
      <p:pic>
        <p:nvPicPr>
          <p:cNvPr id="58" name="Google Shape;58;p13"/>
          <p:cNvPicPr preferRelativeResize="0"/>
          <p:nvPr/>
        </p:nvPicPr>
        <p:blipFill>
          <a:blip r:embed="rId3">
            <a:alphaModFix/>
          </a:blip>
          <a:stretch>
            <a:fillRect/>
          </a:stretch>
        </p:blipFill>
        <p:spPr>
          <a:xfrm>
            <a:off x="3716400" y="470850"/>
            <a:ext cx="1711201" cy="110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Our Prototype Progress as of 8:00 AM</a:t>
            </a:r>
            <a:br>
              <a:rPr lang="en-GB"/>
            </a:br>
            <a:r>
              <a:rPr lang="en-GB"/>
              <a:t>15/04/2022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3240763" y="176725"/>
            <a:ext cx="2656451" cy="1992349"/>
          </a:xfrm>
          <a:prstGeom prst="rect">
            <a:avLst/>
          </a:prstGeom>
          <a:noFill/>
          <a:ln>
            <a:noFill/>
          </a:ln>
        </p:spPr>
      </p:pic>
      <p:pic>
        <p:nvPicPr>
          <p:cNvPr id="136" name="Google Shape;136;p23"/>
          <p:cNvPicPr preferRelativeResize="0"/>
          <p:nvPr/>
        </p:nvPicPr>
        <p:blipFill>
          <a:blip r:embed="rId4">
            <a:alphaModFix/>
          </a:blip>
          <a:stretch>
            <a:fillRect/>
          </a:stretch>
        </p:blipFill>
        <p:spPr>
          <a:xfrm>
            <a:off x="79025" y="2868350"/>
            <a:ext cx="2747494" cy="2060625"/>
          </a:xfrm>
          <a:prstGeom prst="rect">
            <a:avLst/>
          </a:prstGeom>
          <a:noFill/>
          <a:ln>
            <a:noFill/>
          </a:ln>
        </p:spPr>
      </p:pic>
      <p:pic>
        <p:nvPicPr>
          <p:cNvPr id="137" name="Google Shape;137;p23"/>
          <p:cNvPicPr preferRelativeResize="0"/>
          <p:nvPr/>
        </p:nvPicPr>
        <p:blipFill>
          <a:blip r:embed="rId5">
            <a:alphaModFix/>
          </a:blip>
          <a:stretch>
            <a:fillRect/>
          </a:stretch>
        </p:blipFill>
        <p:spPr>
          <a:xfrm>
            <a:off x="6311450" y="176724"/>
            <a:ext cx="2747500" cy="2060625"/>
          </a:xfrm>
          <a:prstGeom prst="rect">
            <a:avLst/>
          </a:prstGeom>
          <a:noFill/>
          <a:ln>
            <a:noFill/>
          </a:ln>
        </p:spPr>
      </p:pic>
      <p:pic>
        <p:nvPicPr>
          <p:cNvPr id="138" name="Google Shape;138;p23"/>
          <p:cNvPicPr preferRelativeResize="0"/>
          <p:nvPr/>
        </p:nvPicPr>
        <p:blipFill>
          <a:blip r:embed="rId6">
            <a:alphaModFix/>
          </a:blip>
          <a:stretch>
            <a:fillRect/>
          </a:stretch>
        </p:blipFill>
        <p:spPr>
          <a:xfrm>
            <a:off x="79000" y="176725"/>
            <a:ext cx="2747561" cy="2060625"/>
          </a:xfrm>
          <a:prstGeom prst="rect">
            <a:avLst/>
          </a:prstGeom>
          <a:noFill/>
          <a:ln>
            <a:noFill/>
          </a:ln>
        </p:spPr>
      </p:pic>
      <p:pic>
        <p:nvPicPr>
          <p:cNvPr id="139" name="Google Shape;139;p23"/>
          <p:cNvPicPr preferRelativeResize="0"/>
          <p:nvPr/>
        </p:nvPicPr>
        <p:blipFill>
          <a:blip r:embed="rId7">
            <a:alphaModFix/>
          </a:blip>
          <a:stretch>
            <a:fillRect/>
          </a:stretch>
        </p:blipFill>
        <p:spPr>
          <a:xfrm>
            <a:off x="3153836" y="2868350"/>
            <a:ext cx="2830320" cy="2122749"/>
          </a:xfrm>
          <a:prstGeom prst="rect">
            <a:avLst/>
          </a:prstGeom>
          <a:noFill/>
          <a:ln>
            <a:noFill/>
          </a:ln>
        </p:spPr>
      </p:pic>
      <p:pic>
        <p:nvPicPr>
          <p:cNvPr id="140" name="Google Shape;140;p23"/>
          <p:cNvPicPr preferRelativeResize="0"/>
          <p:nvPr/>
        </p:nvPicPr>
        <p:blipFill>
          <a:blip r:embed="rId8">
            <a:alphaModFix/>
          </a:blip>
          <a:stretch>
            <a:fillRect/>
          </a:stretch>
        </p:blipFill>
        <p:spPr>
          <a:xfrm>
            <a:off x="6311450" y="2868325"/>
            <a:ext cx="2747552" cy="2122749"/>
          </a:xfrm>
          <a:prstGeom prst="rect">
            <a:avLst/>
          </a:prstGeom>
          <a:noFill/>
          <a:ln>
            <a:noFill/>
          </a:ln>
        </p:spPr>
      </p:pic>
      <p:sp>
        <p:nvSpPr>
          <p:cNvPr id="141" name="Google Shape;141;p23"/>
          <p:cNvSpPr txBox="1"/>
          <p:nvPr/>
        </p:nvSpPr>
        <p:spPr>
          <a:xfrm>
            <a:off x="79038" y="2263950"/>
            <a:ext cx="897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a</a:t>
            </a:r>
            <a:r>
              <a:rPr i="1" lang="en-GB">
                <a:solidFill>
                  <a:schemeClr val="dk1"/>
                </a:solidFill>
              </a:rPr>
              <a:t> snapshot of the gradual work done on the prototype since the commencement of the hackathon and selection of our problem statement </a:t>
            </a:r>
            <a:endParaRPr i="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2583075" y="5637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 to Our Team</a:t>
            </a:r>
            <a:endParaRPr/>
          </a:p>
        </p:txBody>
      </p:sp>
      <p:sp>
        <p:nvSpPr>
          <p:cNvPr id="64" name="Google Shape;64;p14"/>
          <p:cNvSpPr txBox="1"/>
          <p:nvPr>
            <p:ph idx="1" type="body"/>
          </p:nvPr>
        </p:nvSpPr>
        <p:spPr>
          <a:xfrm>
            <a:off x="1411212" y="168112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at Project Yantra are an ambitious team of three first-year students who strive to make innovations in the field of Internet of Things (IoT) through communication between two robots which would further advance the supply chain management systems and reduce the time between the various logistical processes.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Salient Features of Our Project</a:t>
            </a:r>
            <a:endParaRPr/>
          </a:p>
        </p:txBody>
      </p:sp>
      <p:sp>
        <p:nvSpPr>
          <p:cNvPr id="70" name="Google Shape;70;p15"/>
          <p:cNvSpPr txBox="1"/>
          <p:nvPr>
            <p:ph idx="1" type="body"/>
          </p:nvPr>
        </p:nvSpPr>
        <p:spPr>
          <a:xfrm>
            <a:off x="2400250" y="1291075"/>
            <a:ext cx="6321600" cy="34137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90000"/>
              </a:lnSpc>
              <a:spcBef>
                <a:spcPts val="0"/>
              </a:spcBef>
              <a:spcAft>
                <a:spcPts val="0"/>
              </a:spcAft>
              <a:buNone/>
            </a:pPr>
            <a:r>
              <a:rPr b="1" lang="en-GB" sz="2000">
                <a:latin typeface="Calibri"/>
                <a:ea typeface="Calibri"/>
                <a:cs typeface="Calibri"/>
                <a:sym typeface="Calibri"/>
              </a:rPr>
              <a:t>Durability: </a:t>
            </a:r>
            <a:r>
              <a:rPr lang="en-GB" sz="2000">
                <a:latin typeface="Calibri"/>
                <a:ea typeface="Calibri"/>
                <a:cs typeface="Calibri"/>
                <a:sym typeface="Calibri"/>
              </a:rPr>
              <a:t>It has four wheels to make it more stable and to increase the speed. Also as we have used flexi strips on the base of the robot so that the gap between the both channels remains same and hence, making it stable and durable.</a:t>
            </a:r>
            <a:endParaRPr sz="2000">
              <a:latin typeface="Calibri"/>
              <a:ea typeface="Calibri"/>
              <a:cs typeface="Calibri"/>
              <a:sym typeface="Calibri"/>
            </a:endParaRPr>
          </a:p>
          <a:p>
            <a:pPr indent="0" lvl="0" marL="0" rtl="0" algn="just">
              <a:lnSpc>
                <a:spcPct val="90000"/>
              </a:lnSpc>
              <a:spcBef>
                <a:spcPts val="0"/>
              </a:spcBef>
              <a:spcAft>
                <a:spcPts val="0"/>
              </a:spcAft>
              <a:buNone/>
            </a:pPr>
            <a:r>
              <a:t/>
            </a:r>
            <a:endParaRPr sz="2000">
              <a:latin typeface="Calibri"/>
              <a:ea typeface="Calibri"/>
              <a:cs typeface="Calibri"/>
              <a:sym typeface="Calibri"/>
            </a:endParaRPr>
          </a:p>
          <a:p>
            <a:pPr indent="0" lvl="0" marL="0" rtl="0" algn="just">
              <a:lnSpc>
                <a:spcPct val="90000"/>
              </a:lnSpc>
              <a:spcBef>
                <a:spcPts val="0"/>
              </a:spcBef>
              <a:spcAft>
                <a:spcPts val="0"/>
              </a:spcAft>
              <a:buNone/>
            </a:pPr>
            <a:r>
              <a:rPr b="1" lang="en-GB" sz="1874">
                <a:latin typeface="Calibri"/>
                <a:ea typeface="Calibri"/>
                <a:cs typeface="Calibri"/>
                <a:sym typeface="Calibri"/>
              </a:rPr>
              <a:t>Mechanism Used and Basis: </a:t>
            </a:r>
            <a:r>
              <a:rPr lang="en-GB" sz="1874">
                <a:latin typeface="Calibri"/>
                <a:ea typeface="Calibri"/>
                <a:cs typeface="Calibri"/>
                <a:sym typeface="Calibri"/>
              </a:rPr>
              <a:t>Firstly, we have used the four wheeled base to increase the strength. Secondly, we have put the microcontroller vertically above the back motors so that the center of gravity is low and move faster .Thirdly, we have placed the sensors in such a way that they provide grip to the payload block.</a:t>
            </a:r>
            <a:endParaRPr sz="1874">
              <a:latin typeface="Calibri"/>
              <a:ea typeface="Calibri"/>
              <a:cs typeface="Calibri"/>
              <a:sym typeface="Calibri"/>
            </a:endParaRPr>
          </a:p>
          <a:p>
            <a:pPr indent="0" lvl="0" marL="0" rtl="0" algn="just">
              <a:lnSpc>
                <a:spcPct val="90000"/>
              </a:lnSpc>
              <a:spcBef>
                <a:spcPts val="0"/>
              </a:spcBef>
              <a:spcAft>
                <a:spcPts val="0"/>
              </a:spcAft>
              <a:buNone/>
            </a:pPr>
            <a:r>
              <a:t/>
            </a:r>
            <a:endParaRPr sz="1874">
              <a:latin typeface="Calibri"/>
              <a:ea typeface="Calibri"/>
              <a:cs typeface="Calibri"/>
              <a:sym typeface="Calibri"/>
            </a:endParaRPr>
          </a:p>
          <a:p>
            <a:pPr indent="0" lvl="0" marL="0" rtl="0" algn="just">
              <a:lnSpc>
                <a:spcPct val="90000"/>
              </a:lnSpc>
              <a:spcBef>
                <a:spcPts val="0"/>
              </a:spcBef>
              <a:spcAft>
                <a:spcPts val="0"/>
              </a:spcAft>
              <a:buClr>
                <a:schemeClr val="dk2"/>
              </a:buClr>
              <a:buSzPct val="111975"/>
              <a:buFont typeface="Arial"/>
              <a:buNone/>
            </a:pPr>
            <a:r>
              <a:rPr b="1" lang="en-GB" sz="1964">
                <a:latin typeface="Calibri"/>
                <a:ea typeface="Calibri"/>
                <a:cs typeface="Calibri"/>
                <a:sym typeface="Calibri"/>
              </a:rPr>
              <a:t>Optimized Mechanical Design : </a:t>
            </a:r>
            <a:r>
              <a:rPr lang="en-GB" sz="1964">
                <a:latin typeface="Calibri"/>
                <a:ea typeface="Calibri"/>
                <a:cs typeface="Calibri"/>
                <a:sym typeface="Calibri"/>
              </a:rPr>
              <a:t>The robot has the dimensions of 15 cm x 15 cm and has a net weight of 1.6 kg. Interestingly, the robot can carry a maximum payload of 0.6 kg. The test payload was 0.4 kg, which is 25% of the robot’s weight. </a:t>
            </a:r>
            <a:endParaRPr sz="1638">
              <a:latin typeface="Calibri"/>
              <a:ea typeface="Calibri"/>
              <a:cs typeface="Calibri"/>
              <a:sym typeface="Calibri"/>
            </a:endParaRPr>
          </a:p>
          <a:p>
            <a:pPr indent="0" lvl="0" marL="0" rtl="0" algn="just">
              <a:lnSpc>
                <a:spcPct val="90000"/>
              </a:lnSpc>
              <a:spcBef>
                <a:spcPts val="0"/>
              </a:spcBef>
              <a:spcAft>
                <a:spcPts val="0"/>
              </a:spcAft>
              <a:buClr>
                <a:schemeClr val="dk2"/>
              </a:buClr>
              <a:buSzPct val="120000"/>
              <a:buFont typeface="Arial"/>
              <a:buNone/>
            </a:pPr>
            <a:r>
              <a:t/>
            </a:r>
            <a:endParaRPr sz="2000">
              <a:latin typeface="Calibri"/>
              <a:ea typeface="Calibri"/>
              <a:cs typeface="Calibri"/>
              <a:sym typeface="Calibri"/>
            </a:endParaRPr>
          </a:p>
        </p:txBody>
      </p:sp>
      <p:pic>
        <p:nvPicPr>
          <p:cNvPr id="71" name="Google Shape;71;p15"/>
          <p:cNvPicPr preferRelativeResize="0"/>
          <p:nvPr/>
        </p:nvPicPr>
        <p:blipFill>
          <a:blip r:embed="rId3">
            <a:alphaModFix/>
          </a:blip>
          <a:stretch>
            <a:fillRect/>
          </a:stretch>
        </p:blipFill>
        <p:spPr>
          <a:xfrm>
            <a:off x="56700" y="3035975"/>
            <a:ext cx="2318403" cy="1738798"/>
          </a:xfrm>
          <a:prstGeom prst="rect">
            <a:avLst/>
          </a:prstGeom>
          <a:noFill/>
          <a:ln>
            <a:noFill/>
          </a:ln>
        </p:spPr>
      </p:pic>
      <p:pic>
        <p:nvPicPr>
          <p:cNvPr id="72" name="Google Shape;72;p15"/>
          <p:cNvPicPr preferRelativeResize="0"/>
          <p:nvPr/>
        </p:nvPicPr>
        <p:blipFill rotWithShape="1">
          <a:blip r:embed="rId4">
            <a:alphaModFix/>
          </a:blip>
          <a:srcRect b="0" l="0" r="0" t="17681"/>
          <a:stretch/>
        </p:blipFill>
        <p:spPr>
          <a:xfrm rot="-5400000">
            <a:off x="224363" y="286812"/>
            <a:ext cx="2011500" cy="2289976"/>
          </a:xfrm>
          <a:prstGeom prst="rect">
            <a:avLst/>
          </a:prstGeom>
          <a:noFill/>
          <a:ln>
            <a:noFill/>
          </a:ln>
        </p:spPr>
      </p:pic>
      <p:sp>
        <p:nvSpPr>
          <p:cNvPr id="73" name="Google Shape;73;p15"/>
          <p:cNvSpPr/>
          <p:nvPr/>
        </p:nvSpPr>
        <p:spPr>
          <a:xfrm>
            <a:off x="1155150" y="2486188"/>
            <a:ext cx="121500" cy="367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Functioning Flowchart</a:t>
            </a:r>
            <a:endParaRPr/>
          </a:p>
        </p:txBody>
      </p:sp>
      <p:pic>
        <p:nvPicPr>
          <p:cNvPr id="79" name="Google Shape;79;p16"/>
          <p:cNvPicPr preferRelativeResize="0"/>
          <p:nvPr/>
        </p:nvPicPr>
        <p:blipFill>
          <a:blip r:embed="rId3">
            <a:alphaModFix/>
          </a:blip>
          <a:stretch>
            <a:fillRect/>
          </a:stretch>
        </p:blipFill>
        <p:spPr>
          <a:xfrm>
            <a:off x="152400" y="1363750"/>
            <a:ext cx="8839202" cy="3187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14200" y="1524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Our Arena</a:t>
            </a:r>
            <a:endParaRPr/>
          </a:p>
        </p:txBody>
      </p:sp>
      <p:pic>
        <p:nvPicPr>
          <p:cNvPr id="85" name="Google Shape;85;p17"/>
          <p:cNvPicPr preferRelativeResize="0"/>
          <p:nvPr/>
        </p:nvPicPr>
        <p:blipFill>
          <a:blip r:embed="rId3">
            <a:alphaModFix/>
          </a:blip>
          <a:stretch>
            <a:fillRect/>
          </a:stretch>
        </p:blipFill>
        <p:spPr>
          <a:xfrm>
            <a:off x="4974550" y="152400"/>
            <a:ext cx="3896829" cy="4838701"/>
          </a:xfrm>
          <a:prstGeom prst="rect">
            <a:avLst/>
          </a:prstGeom>
          <a:noFill/>
          <a:ln>
            <a:noFill/>
          </a:ln>
        </p:spPr>
      </p:pic>
      <p:pic>
        <p:nvPicPr>
          <p:cNvPr id="86" name="Google Shape;86;p17" title="area vid">
            <a:hlinkClick r:id="rId4"/>
          </p:cNvPr>
          <p:cNvPicPr preferRelativeResize="0"/>
          <p:nvPr/>
        </p:nvPicPr>
        <p:blipFill>
          <a:blip r:embed="rId5">
            <a:alphaModFix/>
          </a:blip>
          <a:stretch>
            <a:fillRect/>
          </a:stretch>
        </p:blipFill>
        <p:spPr>
          <a:xfrm>
            <a:off x="152400" y="10605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in which the Robot works</a:t>
            </a:r>
            <a:endParaRPr/>
          </a:p>
        </p:txBody>
      </p:sp>
      <p:sp>
        <p:nvSpPr>
          <p:cNvPr id="92" name="Google Shape;92;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3" name="Google Shape;93;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GB"/>
              <a:t>Robot R1 will move the test payload P to the checkpoint CP-1, for collection by robot R2.</a:t>
            </a:r>
            <a:endParaRPr/>
          </a:p>
          <a:p>
            <a:pPr indent="-317500" lvl="0" marL="457200" rtl="0" algn="l">
              <a:spcBef>
                <a:spcPts val="0"/>
              </a:spcBef>
              <a:spcAft>
                <a:spcPts val="0"/>
              </a:spcAft>
              <a:buSzPts val="1400"/>
              <a:buAutoNum type="arabicPeriod"/>
            </a:pPr>
            <a:r>
              <a:rPr lang="en-GB"/>
              <a:t>Robot R2 collects the test </a:t>
            </a:r>
            <a:r>
              <a:rPr lang="en-GB"/>
              <a:t>payload</a:t>
            </a:r>
            <a:r>
              <a:rPr lang="en-GB"/>
              <a:t> P from CP-1 using the HC-05 ultrasonic rangefinder module to check the proximity and move in accordance to the distance limits preset by us.</a:t>
            </a:r>
            <a:endParaRPr/>
          </a:p>
          <a:p>
            <a:pPr indent="-317500" lvl="0" marL="457200" rtl="0" algn="l">
              <a:spcBef>
                <a:spcPts val="0"/>
              </a:spcBef>
              <a:spcAft>
                <a:spcPts val="0"/>
              </a:spcAft>
              <a:buSzPts val="1400"/>
              <a:buAutoNum type="arabicPeriod"/>
            </a:pPr>
            <a:r>
              <a:rPr lang="en-GB"/>
              <a:t>Robot R2 will then place the test payload P inside the checkpoint CP-2 for subsequent collection by R1.</a:t>
            </a:r>
            <a:endParaRPr/>
          </a:p>
        </p:txBody>
      </p:sp>
      <p:pic>
        <p:nvPicPr>
          <p:cNvPr id="94" name="Google Shape;94;p18"/>
          <p:cNvPicPr preferRelativeResize="0"/>
          <p:nvPr/>
        </p:nvPicPr>
        <p:blipFill>
          <a:blip r:embed="rId3">
            <a:alphaModFix/>
          </a:blip>
          <a:stretch>
            <a:fillRect/>
          </a:stretch>
        </p:blipFill>
        <p:spPr>
          <a:xfrm>
            <a:off x="311699" y="1152475"/>
            <a:ext cx="1467824" cy="1833673"/>
          </a:xfrm>
          <a:prstGeom prst="rect">
            <a:avLst/>
          </a:prstGeom>
          <a:noFill/>
          <a:ln>
            <a:noFill/>
          </a:ln>
        </p:spPr>
      </p:pic>
      <p:pic>
        <p:nvPicPr>
          <p:cNvPr id="95" name="Google Shape;95;p18"/>
          <p:cNvPicPr preferRelativeResize="0"/>
          <p:nvPr/>
        </p:nvPicPr>
        <p:blipFill>
          <a:blip r:embed="rId4">
            <a:alphaModFix/>
          </a:blip>
          <a:stretch>
            <a:fillRect/>
          </a:stretch>
        </p:blipFill>
        <p:spPr>
          <a:xfrm>
            <a:off x="1889226" y="1155777"/>
            <a:ext cx="1467823" cy="1827073"/>
          </a:xfrm>
          <a:prstGeom prst="rect">
            <a:avLst/>
          </a:prstGeom>
          <a:noFill/>
          <a:ln>
            <a:noFill/>
          </a:ln>
        </p:spPr>
      </p:pic>
      <p:pic>
        <p:nvPicPr>
          <p:cNvPr id="96" name="Google Shape;96;p18"/>
          <p:cNvPicPr preferRelativeResize="0"/>
          <p:nvPr/>
        </p:nvPicPr>
        <p:blipFill>
          <a:blip r:embed="rId5">
            <a:alphaModFix/>
          </a:blip>
          <a:stretch>
            <a:fillRect/>
          </a:stretch>
        </p:blipFill>
        <p:spPr>
          <a:xfrm>
            <a:off x="3466750" y="1153225"/>
            <a:ext cx="1467825" cy="1832183"/>
          </a:xfrm>
          <a:prstGeom prst="rect">
            <a:avLst/>
          </a:prstGeom>
          <a:noFill/>
          <a:ln>
            <a:noFill/>
          </a:ln>
        </p:spPr>
      </p:pic>
      <p:sp>
        <p:nvSpPr>
          <p:cNvPr id="97" name="Google Shape;97;p18"/>
          <p:cNvSpPr txBox="1"/>
          <p:nvPr/>
        </p:nvSpPr>
        <p:spPr>
          <a:xfrm>
            <a:off x="548475" y="3266500"/>
            <a:ext cx="9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1</a:t>
            </a:r>
            <a:endParaRPr>
              <a:solidFill>
                <a:schemeClr val="dk1"/>
              </a:solidFill>
            </a:endParaRPr>
          </a:p>
        </p:txBody>
      </p:sp>
      <p:sp>
        <p:nvSpPr>
          <p:cNvPr id="98" name="Google Shape;98;p18"/>
          <p:cNvSpPr txBox="1"/>
          <p:nvPr/>
        </p:nvSpPr>
        <p:spPr>
          <a:xfrm>
            <a:off x="2425500" y="3278675"/>
            <a:ext cx="4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2</a:t>
            </a:r>
            <a:endParaRPr>
              <a:solidFill>
                <a:schemeClr val="dk1"/>
              </a:solidFill>
            </a:endParaRPr>
          </a:p>
        </p:txBody>
      </p:sp>
      <p:sp>
        <p:nvSpPr>
          <p:cNvPr id="99" name="Google Shape;99;p18"/>
          <p:cNvSpPr txBox="1"/>
          <p:nvPr/>
        </p:nvSpPr>
        <p:spPr>
          <a:xfrm>
            <a:off x="3827150" y="3266500"/>
            <a:ext cx="4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3</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in which the Robot works</a:t>
            </a:r>
            <a:endParaRPr/>
          </a:p>
        </p:txBody>
      </p:sp>
      <p:sp>
        <p:nvSpPr>
          <p:cNvPr id="105" name="Google Shape;105;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6" name="Google Shape;106;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4. Robot R1 will move to the checkpoint CP-2 using the blue curved line simultaneously while R2 is </a:t>
            </a:r>
            <a:r>
              <a:rPr lang="en-GB"/>
              <a:t>delivering</a:t>
            </a:r>
            <a:r>
              <a:rPr lang="en-GB"/>
              <a:t> the payload to the checkpoint.</a:t>
            </a:r>
            <a:endParaRPr/>
          </a:p>
          <a:p>
            <a:pPr indent="0" lvl="0" marL="0" rtl="0" algn="l">
              <a:spcBef>
                <a:spcPts val="1200"/>
              </a:spcBef>
              <a:spcAft>
                <a:spcPts val="0"/>
              </a:spcAft>
              <a:buNone/>
            </a:pPr>
            <a:r>
              <a:rPr lang="en-GB"/>
              <a:t>5. R1 will then collect the payload P from CP-2 and take it further to </a:t>
            </a:r>
            <a:r>
              <a:rPr lang="en-GB"/>
              <a:t>the CP-3.</a:t>
            </a:r>
            <a:endParaRPr/>
          </a:p>
          <a:p>
            <a:pPr indent="0" lvl="0" marL="0" rtl="0" algn="l">
              <a:spcBef>
                <a:spcPts val="1200"/>
              </a:spcBef>
              <a:spcAft>
                <a:spcPts val="0"/>
              </a:spcAft>
              <a:buNone/>
            </a:pPr>
            <a:r>
              <a:rPr lang="en-GB"/>
              <a:t>6. Now, R2 will reach the checkpoint CP-3 through the green curved line while R1 simultaneously delivers P to the same checkpoint.</a:t>
            </a:r>
            <a:endParaRPr/>
          </a:p>
          <a:p>
            <a:pPr indent="0" lvl="0" marL="0" rtl="0" algn="l">
              <a:spcBef>
                <a:spcPts val="1200"/>
              </a:spcBef>
              <a:spcAft>
                <a:spcPts val="1200"/>
              </a:spcAft>
              <a:buNone/>
            </a:pPr>
            <a:r>
              <a:rPr lang="en-GB"/>
              <a:t>7. From here, R2 again collects the payload P and delivers it to the finish point. </a:t>
            </a:r>
            <a:endParaRPr/>
          </a:p>
        </p:txBody>
      </p:sp>
      <p:pic>
        <p:nvPicPr>
          <p:cNvPr id="107" name="Google Shape;107;p19"/>
          <p:cNvPicPr preferRelativeResize="0"/>
          <p:nvPr/>
        </p:nvPicPr>
        <p:blipFill>
          <a:blip r:embed="rId3">
            <a:alphaModFix/>
          </a:blip>
          <a:stretch>
            <a:fillRect/>
          </a:stretch>
        </p:blipFill>
        <p:spPr>
          <a:xfrm>
            <a:off x="311700" y="1152475"/>
            <a:ext cx="1636351" cy="1905449"/>
          </a:xfrm>
          <a:prstGeom prst="rect">
            <a:avLst/>
          </a:prstGeom>
          <a:noFill/>
          <a:ln>
            <a:noFill/>
          </a:ln>
        </p:spPr>
      </p:pic>
      <p:pic>
        <p:nvPicPr>
          <p:cNvPr id="108" name="Google Shape;108;p19"/>
          <p:cNvPicPr preferRelativeResize="0"/>
          <p:nvPr/>
        </p:nvPicPr>
        <p:blipFill>
          <a:blip r:embed="rId4">
            <a:alphaModFix/>
          </a:blip>
          <a:stretch>
            <a:fillRect/>
          </a:stretch>
        </p:blipFill>
        <p:spPr>
          <a:xfrm>
            <a:off x="2675251" y="1169110"/>
            <a:ext cx="1636351" cy="1872189"/>
          </a:xfrm>
          <a:prstGeom prst="rect">
            <a:avLst/>
          </a:prstGeom>
          <a:noFill/>
          <a:ln>
            <a:noFill/>
          </a:ln>
        </p:spPr>
      </p:pic>
      <p:pic>
        <p:nvPicPr>
          <p:cNvPr id="109" name="Google Shape;109;p19"/>
          <p:cNvPicPr preferRelativeResize="0"/>
          <p:nvPr/>
        </p:nvPicPr>
        <p:blipFill>
          <a:blip r:embed="rId5">
            <a:alphaModFix/>
          </a:blip>
          <a:stretch>
            <a:fillRect/>
          </a:stretch>
        </p:blipFill>
        <p:spPr>
          <a:xfrm>
            <a:off x="311700" y="3324400"/>
            <a:ext cx="1636349" cy="1758925"/>
          </a:xfrm>
          <a:prstGeom prst="rect">
            <a:avLst/>
          </a:prstGeom>
          <a:noFill/>
          <a:ln>
            <a:noFill/>
          </a:ln>
        </p:spPr>
      </p:pic>
      <p:pic>
        <p:nvPicPr>
          <p:cNvPr id="110" name="Google Shape;110;p19"/>
          <p:cNvPicPr preferRelativeResize="0"/>
          <p:nvPr/>
        </p:nvPicPr>
        <p:blipFill>
          <a:blip r:embed="rId6">
            <a:alphaModFix/>
          </a:blip>
          <a:stretch>
            <a:fillRect/>
          </a:stretch>
        </p:blipFill>
        <p:spPr>
          <a:xfrm>
            <a:off x="2675250" y="3324400"/>
            <a:ext cx="1636352" cy="1758925"/>
          </a:xfrm>
          <a:prstGeom prst="rect">
            <a:avLst/>
          </a:prstGeom>
          <a:noFill/>
          <a:ln>
            <a:noFill/>
          </a:ln>
        </p:spPr>
      </p:pic>
      <p:sp>
        <p:nvSpPr>
          <p:cNvPr id="111" name="Google Shape;111;p19"/>
          <p:cNvSpPr txBox="1"/>
          <p:nvPr/>
        </p:nvSpPr>
        <p:spPr>
          <a:xfrm>
            <a:off x="211375" y="1536000"/>
            <a:ext cx="4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4</a:t>
            </a:r>
            <a:endParaRPr>
              <a:solidFill>
                <a:schemeClr val="dk1"/>
              </a:solidFill>
            </a:endParaRPr>
          </a:p>
        </p:txBody>
      </p:sp>
      <p:sp>
        <p:nvSpPr>
          <p:cNvPr id="112" name="Google Shape;112;p19"/>
          <p:cNvSpPr txBox="1"/>
          <p:nvPr/>
        </p:nvSpPr>
        <p:spPr>
          <a:xfrm>
            <a:off x="4185250" y="1536000"/>
            <a:ext cx="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5</a:t>
            </a:r>
            <a:endParaRPr>
              <a:solidFill>
                <a:schemeClr val="dk1"/>
              </a:solidFill>
            </a:endParaRPr>
          </a:p>
        </p:txBody>
      </p:sp>
      <p:sp>
        <p:nvSpPr>
          <p:cNvPr id="113" name="Google Shape;113;p19"/>
          <p:cNvSpPr txBox="1"/>
          <p:nvPr/>
        </p:nvSpPr>
        <p:spPr>
          <a:xfrm>
            <a:off x="324100" y="3649775"/>
            <a:ext cx="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6</a:t>
            </a:r>
            <a:endParaRPr>
              <a:solidFill>
                <a:schemeClr val="dk1"/>
              </a:solidFill>
            </a:endParaRPr>
          </a:p>
        </p:txBody>
      </p:sp>
      <p:sp>
        <p:nvSpPr>
          <p:cNvPr id="114" name="Google Shape;114;p19"/>
          <p:cNvSpPr txBox="1"/>
          <p:nvPr/>
        </p:nvSpPr>
        <p:spPr>
          <a:xfrm>
            <a:off x="4030250" y="3607500"/>
            <a:ext cx="3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7</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400575" y="2251950"/>
            <a:ext cx="8520600" cy="63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Code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Development</a:t>
            </a:r>
            <a:endParaRPr/>
          </a:p>
        </p:txBody>
      </p:sp>
      <p:pic>
        <p:nvPicPr>
          <p:cNvPr id="125" name="Google Shape;125;p21"/>
          <p:cNvPicPr preferRelativeResize="0"/>
          <p:nvPr/>
        </p:nvPicPr>
        <p:blipFill>
          <a:blip r:embed="rId3">
            <a:alphaModFix/>
          </a:blip>
          <a:stretch>
            <a:fillRect/>
          </a:stretch>
        </p:blipFill>
        <p:spPr>
          <a:xfrm>
            <a:off x="0" y="142891"/>
            <a:ext cx="9144000" cy="485772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